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801600" cy="9601200" type="A3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52">
          <p15:clr>
            <a:srgbClr val="A4A3A4"/>
          </p15:clr>
        </p15:guide>
        <p15:guide id="2" pos="5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D66B4-2ADF-44D0-A58D-2786B1940E3B}" v="29" dt="2020-11-25T10:09:14.238"/>
    <p1510:client id="{4006AEBE-41A2-C33B-FBCF-A82FD0E2ABD4}" v="182" dt="2020-11-24T19:12:28.125"/>
    <p1510:client id="{77976000-08AF-35AE-3297-285B3B7F4D6D}" v="2" dt="2020-11-25T10:06:28.556"/>
    <p1510:client id="{ABE1D961-4CD2-A4FC-73D8-473B42246848}" v="62" dt="2020-11-25T09:49:54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506" y="54"/>
      </p:cViewPr>
      <p:guideLst>
        <p:guide orient="horz" pos="2752"/>
        <p:guide pos="5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sonage, Fred" userId="S::fred.parsonage@defra.gov.uk::00730733-15f6-433f-a586-0f0754d38471" providerId="AD" clId="Web-{ABE1D961-4CD2-A4FC-73D8-473B42246848}"/>
    <pc:docChg chg="modSld">
      <pc:chgData name="Parsonage, Fred" userId="S::fred.parsonage@defra.gov.uk::00730733-15f6-433f-a586-0f0754d38471" providerId="AD" clId="Web-{ABE1D961-4CD2-A4FC-73D8-473B42246848}" dt="2020-11-25T09:49:54.034" v="61" actId="20577"/>
      <pc:docMkLst>
        <pc:docMk/>
      </pc:docMkLst>
      <pc:sldChg chg="modSp">
        <pc:chgData name="Parsonage, Fred" userId="S::fred.parsonage@defra.gov.uk::00730733-15f6-433f-a586-0f0754d38471" providerId="AD" clId="Web-{ABE1D961-4CD2-A4FC-73D8-473B42246848}" dt="2020-11-25T09:49:54.034" v="61" actId="20577"/>
        <pc:sldMkLst>
          <pc:docMk/>
          <pc:sldMk cId="0" sldId="265"/>
        </pc:sldMkLst>
        <pc:spChg chg="mod">
          <ac:chgData name="Parsonage, Fred" userId="S::fred.parsonage@defra.gov.uk::00730733-15f6-433f-a586-0f0754d38471" providerId="AD" clId="Web-{ABE1D961-4CD2-A4FC-73D8-473B42246848}" dt="2020-11-25T09:49:54.034" v="61" actId="20577"/>
          <ac:spMkLst>
            <pc:docMk/>
            <pc:sldMk cId="0" sldId="265"/>
            <ac:spMk id="276" creationId="{00000000-0000-0000-0000-000000000000}"/>
          </ac:spMkLst>
        </pc:spChg>
      </pc:sldChg>
    </pc:docChg>
  </pc:docChgLst>
  <pc:docChgLst>
    <pc:chgData name="Readett, Matthew" userId="S::matthew.readett@defra.gov.uk::8d973e3f-c672-45b9-9a7b-0bb6044b83b9" providerId="AD" clId="Web-{2CED66B4-2ADF-44D0-A58D-2786B1940E3B}"/>
    <pc:docChg chg="modSld">
      <pc:chgData name="Readett, Matthew" userId="S::matthew.readett@defra.gov.uk::8d973e3f-c672-45b9-9a7b-0bb6044b83b9" providerId="AD" clId="Web-{2CED66B4-2ADF-44D0-A58D-2786B1940E3B}" dt="2020-11-25T10:09:13.598" v="26" actId="20577"/>
      <pc:docMkLst>
        <pc:docMk/>
      </pc:docMkLst>
      <pc:sldChg chg="modSp">
        <pc:chgData name="Readett, Matthew" userId="S::matthew.readett@defra.gov.uk::8d973e3f-c672-45b9-9a7b-0bb6044b83b9" providerId="AD" clId="Web-{2CED66B4-2ADF-44D0-A58D-2786B1940E3B}" dt="2020-11-25T10:09:13.598" v="26" actId="20577"/>
        <pc:sldMkLst>
          <pc:docMk/>
          <pc:sldMk cId="0" sldId="265"/>
        </pc:sldMkLst>
        <pc:spChg chg="mod">
          <ac:chgData name="Readett, Matthew" userId="S::matthew.readett@defra.gov.uk::8d973e3f-c672-45b9-9a7b-0bb6044b83b9" providerId="AD" clId="Web-{2CED66B4-2ADF-44D0-A58D-2786B1940E3B}" dt="2020-11-25T10:09:13.598" v="26" actId="20577"/>
          <ac:spMkLst>
            <pc:docMk/>
            <pc:sldMk cId="0" sldId="265"/>
            <ac:spMk id="276" creationId="{00000000-0000-0000-0000-000000000000}"/>
          </ac:spMkLst>
        </pc:spChg>
      </pc:sldChg>
    </pc:docChg>
  </pc:docChgLst>
  <pc:docChgLst>
    <pc:chgData name="Parsonage, Fred" userId="S::fred.parsonage@defra.gov.uk::00730733-15f6-433f-a586-0f0754d38471" providerId="AD" clId="Web-{77976000-08AF-35AE-3297-285B3B7F4D6D}"/>
    <pc:docChg chg="modSld">
      <pc:chgData name="Parsonage, Fred" userId="S::fred.parsonage@defra.gov.uk::00730733-15f6-433f-a586-0f0754d38471" providerId="AD" clId="Web-{77976000-08AF-35AE-3297-285B3B7F4D6D}" dt="2020-11-25T10:06:28.556" v="1" actId="20577"/>
      <pc:docMkLst>
        <pc:docMk/>
      </pc:docMkLst>
      <pc:sldChg chg="modSp">
        <pc:chgData name="Parsonage, Fred" userId="S::fred.parsonage@defra.gov.uk::00730733-15f6-433f-a586-0f0754d38471" providerId="AD" clId="Web-{77976000-08AF-35AE-3297-285B3B7F4D6D}" dt="2020-11-25T10:06:28.556" v="1" actId="20577"/>
        <pc:sldMkLst>
          <pc:docMk/>
          <pc:sldMk cId="0" sldId="265"/>
        </pc:sldMkLst>
        <pc:spChg chg="mod">
          <ac:chgData name="Parsonage, Fred" userId="S::fred.parsonage@defra.gov.uk::00730733-15f6-433f-a586-0f0754d38471" providerId="AD" clId="Web-{77976000-08AF-35AE-3297-285B3B7F4D6D}" dt="2020-11-25T10:06:28.556" v="1" actId="20577"/>
          <ac:spMkLst>
            <pc:docMk/>
            <pc:sldMk cId="0" sldId="265"/>
            <ac:spMk id="275" creationId="{00000000-0000-0000-0000-000000000000}"/>
          </ac:spMkLst>
        </pc:spChg>
        <pc:spChg chg="mod">
          <ac:chgData name="Parsonage, Fred" userId="S::fred.parsonage@defra.gov.uk::00730733-15f6-433f-a586-0f0754d38471" providerId="AD" clId="Web-{77976000-08AF-35AE-3297-285B3B7F4D6D}" dt="2020-11-25T10:06:19.837" v="0" actId="20577"/>
          <ac:spMkLst>
            <pc:docMk/>
            <pc:sldMk cId="0" sldId="265"/>
            <ac:spMk id="276" creationId="{00000000-0000-0000-0000-000000000000}"/>
          </ac:spMkLst>
        </pc:spChg>
      </pc:sldChg>
    </pc:docChg>
  </pc:docChgLst>
  <pc:docChgLst>
    <pc:chgData name="Parsonage, Fred" userId="S::fred.parsonage@defra.gov.uk::00730733-15f6-433f-a586-0f0754d38471" providerId="AD" clId="Web-{4006AEBE-41A2-C33B-FBCF-A82FD0E2ABD4}"/>
    <pc:docChg chg="modSld">
      <pc:chgData name="Parsonage, Fred" userId="S::fred.parsonage@defra.gov.uk::00730733-15f6-433f-a586-0f0754d38471" providerId="AD" clId="Web-{4006AEBE-41A2-C33B-FBCF-A82FD0E2ABD4}" dt="2020-11-24T19:12:28.125" v="181" actId="20577"/>
      <pc:docMkLst>
        <pc:docMk/>
      </pc:docMkLst>
      <pc:sldChg chg="modSp">
        <pc:chgData name="Parsonage, Fred" userId="S::fred.parsonage@defra.gov.uk::00730733-15f6-433f-a586-0f0754d38471" providerId="AD" clId="Web-{4006AEBE-41A2-C33B-FBCF-A82FD0E2ABD4}" dt="2020-11-24T19:12:28.125" v="181" actId="20577"/>
        <pc:sldMkLst>
          <pc:docMk/>
          <pc:sldMk cId="0" sldId="265"/>
        </pc:sldMkLst>
        <pc:spChg chg="mod">
          <ac:chgData name="Parsonage, Fred" userId="S::fred.parsonage@defra.gov.uk::00730733-15f6-433f-a586-0f0754d38471" providerId="AD" clId="Web-{4006AEBE-41A2-C33B-FBCF-A82FD0E2ABD4}" dt="2020-11-24T19:07:30.695" v="86" actId="20577"/>
          <ac:spMkLst>
            <pc:docMk/>
            <pc:sldMk cId="0" sldId="265"/>
            <ac:spMk id="275" creationId="{00000000-0000-0000-0000-000000000000}"/>
          </ac:spMkLst>
        </pc:spChg>
        <pc:spChg chg="mod">
          <ac:chgData name="Parsonage, Fred" userId="S::fred.parsonage@defra.gov.uk::00730733-15f6-433f-a586-0f0754d38471" providerId="AD" clId="Web-{4006AEBE-41A2-C33B-FBCF-A82FD0E2ABD4}" dt="2020-11-24T19:12:28.125" v="181" actId="20577"/>
          <ac:spMkLst>
            <pc:docMk/>
            <pc:sldMk cId="0" sldId="265"/>
            <ac:spMk id="27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6" y="4"/>
            <a:ext cx="2951707" cy="49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00" tIns="31500" rIns="63000" bIns="31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586" y="4"/>
            <a:ext cx="2951706" cy="49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00" tIns="31500" rIns="63000" bIns="31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8400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582" y="4784371"/>
            <a:ext cx="5448300" cy="391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00" tIns="31500" rIns="63000" bIns="31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6" y="9444513"/>
            <a:ext cx="2951707" cy="49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00" tIns="31500" rIns="63000" bIns="31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586" y="9444513"/>
            <a:ext cx="2951706" cy="49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00" tIns="31500" rIns="63000" bIns="31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215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1582" y="4784371"/>
            <a:ext cx="5448300" cy="3915880"/>
          </a:xfrm>
          <a:prstGeom prst="rect">
            <a:avLst/>
          </a:prstGeom>
        </p:spPr>
        <p:txBody>
          <a:bodyPr spcFirstLastPara="1" wrap="square" lIns="63000" tIns="31500" rIns="63000" bIns="3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92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1582" y="4784371"/>
            <a:ext cx="5448300" cy="3915880"/>
          </a:xfrm>
          <a:prstGeom prst="rect">
            <a:avLst/>
          </a:prstGeom>
        </p:spPr>
        <p:txBody>
          <a:bodyPr spcFirstLastPara="1" wrap="square" lIns="63000" tIns="31500" rIns="63000" bIns="3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15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1582" y="4784371"/>
            <a:ext cx="5448300" cy="3915880"/>
          </a:xfrm>
          <a:prstGeom prst="rect">
            <a:avLst/>
          </a:prstGeom>
        </p:spPr>
        <p:txBody>
          <a:bodyPr spcFirstLastPara="1" wrap="square" lIns="63000" tIns="31500" rIns="63000" bIns="3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67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1582" y="4784371"/>
            <a:ext cx="5448300" cy="391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00" tIns="31500" rIns="63000" bIns="3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57586" y="9444513"/>
            <a:ext cx="2951706" cy="49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00" tIns="31500" rIns="63000" bIns="31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51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1582" y="4784371"/>
            <a:ext cx="5448300" cy="3915880"/>
          </a:xfrm>
          <a:prstGeom prst="rect">
            <a:avLst/>
          </a:prstGeom>
        </p:spPr>
        <p:txBody>
          <a:bodyPr spcFirstLastPara="1" wrap="square" lIns="63000" tIns="31500" rIns="63000" bIns="3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16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1582" y="4784371"/>
            <a:ext cx="5448300" cy="3915880"/>
          </a:xfrm>
          <a:prstGeom prst="rect">
            <a:avLst/>
          </a:prstGeom>
        </p:spPr>
        <p:txBody>
          <a:bodyPr spcFirstLastPara="1" wrap="square" lIns="63000" tIns="31500" rIns="63000" bIns="3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67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1582" y="4784371"/>
            <a:ext cx="5448300" cy="3915880"/>
          </a:xfrm>
          <a:prstGeom prst="rect">
            <a:avLst/>
          </a:prstGeom>
        </p:spPr>
        <p:txBody>
          <a:bodyPr spcFirstLastPara="1" wrap="square" lIns="63000" tIns="31500" rIns="63000" bIns="3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10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1582" y="4784371"/>
            <a:ext cx="5448300" cy="3915880"/>
          </a:xfrm>
          <a:prstGeom prst="rect">
            <a:avLst/>
          </a:prstGeom>
        </p:spPr>
        <p:txBody>
          <a:bodyPr spcFirstLastPara="1" wrap="square" lIns="63000" tIns="31500" rIns="63000" bIns="3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415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1582" y="4784371"/>
            <a:ext cx="5448300" cy="3915880"/>
          </a:xfrm>
          <a:prstGeom prst="rect">
            <a:avLst/>
          </a:prstGeom>
        </p:spPr>
        <p:txBody>
          <a:bodyPr spcFirstLastPara="1" wrap="square" lIns="63000" tIns="31500" rIns="63000" bIns="3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82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1582" y="4784371"/>
            <a:ext cx="5448300" cy="3915880"/>
          </a:xfrm>
          <a:prstGeom prst="rect">
            <a:avLst/>
          </a:prstGeom>
        </p:spPr>
        <p:txBody>
          <a:bodyPr spcFirstLastPara="1" wrap="square" lIns="63000" tIns="31500" rIns="63000" bIns="3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31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(no graphics) - Green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4520" y="2429936"/>
            <a:ext cx="8513547" cy="170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8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04520" y="4260535"/>
            <a:ext cx="8513547" cy="138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360"/>
              <a:buNone/>
              <a:defRPr sz="3359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Title Sub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615635" y="653415"/>
            <a:ext cx="11570335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AF4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15635" y="2157120"/>
            <a:ext cx="11570335" cy="649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615635" y="1581377"/>
            <a:ext cx="11570335" cy="42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AF41"/>
              </a:buClr>
              <a:buSzPts val="3080"/>
              <a:buNone/>
              <a:defRPr sz="3080" b="0">
                <a:solidFill>
                  <a:srgbClr val="00AF4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and Icon">
  <p:cSld name="Title and Content and Ic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15635" y="653415"/>
            <a:ext cx="11570335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15633" y="2157120"/>
            <a:ext cx="9717120" cy="649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 and Icon">
  <p:cSld name="Title Subtitle and Content and Ic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615635" y="653415"/>
            <a:ext cx="11570335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B05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615633" y="2157120"/>
            <a:ext cx="9717120" cy="649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615635" y="1582562"/>
            <a:ext cx="11570335" cy="42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050"/>
              </a:buClr>
              <a:buSzPts val="3080"/>
              <a:buNone/>
              <a:defRPr sz="3080" b="0">
                <a:solidFill>
                  <a:srgbClr val="00B05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615635" y="653415"/>
            <a:ext cx="11570335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615634" y="2157120"/>
            <a:ext cx="5705157" cy="649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2"/>
          </p:nvPr>
        </p:nvSpPr>
        <p:spPr>
          <a:xfrm>
            <a:off x="6480810" y="2157120"/>
            <a:ext cx="5705159" cy="649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614880" y="660654"/>
            <a:ext cx="11571840" cy="6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614880" y="1582560"/>
            <a:ext cx="5655152" cy="41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050"/>
              </a:buClr>
              <a:buSzPts val="3360"/>
              <a:buNone/>
              <a:defRPr sz="3359" b="0">
                <a:solidFill>
                  <a:srgbClr val="00B05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2"/>
          </p:nvPr>
        </p:nvSpPr>
        <p:spPr>
          <a:xfrm>
            <a:off x="614880" y="2157120"/>
            <a:ext cx="5655152" cy="649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3"/>
          </p:nvPr>
        </p:nvSpPr>
        <p:spPr>
          <a:xfrm>
            <a:off x="6480810" y="1582560"/>
            <a:ext cx="5705911" cy="41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050"/>
              </a:buClr>
              <a:buSzPts val="3360"/>
              <a:buNone/>
              <a:defRPr sz="3359" b="0">
                <a:solidFill>
                  <a:srgbClr val="00B05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4"/>
          </p:nvPr>
        </p:nvSpPr>
        <p:spPr>
          <a:xfrm>
            <a:off x="6480810" y="2157120"/>
            <a:ext cx="5705911" cy="649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Bar and Content">
  <p:cSld name="Side Bar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15635" y="672508"/>
            <a:ext cx="36288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15633" y="2129156"/>
            <a:ext cx="3628800" cy="651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2520"/>
              <a:buNone/>
              <a:defRPr sz="2520"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2"/>
          </p:nvPr>
        </p:nvSpPr>
        <p:spPr>
          <a:xfrm>
            <a:off x="4461880" y="666752"/>
            <a:ext cx="7724088" cy="79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Bar Sub Title and Content">
  <p:cSld name="Side Bar Sub 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614880" y="671276"/>
            <a:ext cx="36288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614880" y="1582560"/>
            <a:ext cx="3628800" cy="41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050"/>
              </a:buClr>
              <a:buSzPts val="3360"/>
              <a:buNone/>
              <a:defRPr sz="3359" b="0">
                <a:solidFill>
                  <a:srgbClr val="00B05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2"/>
          </p:nvPr>
        </p:nvSpPr>
        <p:spPr>
          <a:xfrm>
            <a:off x="614880" y="2157121"/>
            <a:ext cx="3628800" cy="653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2520"/>
              <a:buNone/>
              <a:defRPr sz="2520"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1"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3"/>
          </p:nvPr>
        </p:nvSpPr>
        <p:spPr>
          <a:xfrm>
            <a:off x="4454458" y="666752"/>
            <a:ext cx="7732263" cy="799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and Content">
  <p:cSld name="Caption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 rot="10800000">
            <a:off x="617857" y="7836537"/>
            <a:ext cx="1017905" cy="555625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28968" y="666750"/>
            <a:ext cx="2908080" cy="74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3744469" y="666750"/>
            <a:ext cx="8441499" cy="797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15635" y="653415"/>
            <a:ext cx="11570335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15635" y="2157120"/>
            <a:ext cx="11570335" cy="649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15635" y="653415"/>
            <a:ext cx="11570335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Green">
  <p:cSld name="Title Slide - Gree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604520" y="2429936"/>
            <a:ext cx="8513547" cy="170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8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604520" y="4260535"/>
            <a:ext cx="8513547" cy="138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3360"/>
              <a:buNone/>
              <a:defRPr sz="3359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White">
  <p:cSld name="Title Slide - White">
    <p:bg>
      <p:bgPr>
        <a:solidFill>
          <a:schemeClr val="lt1">
            <a:alpha val="98431"/>
          </a:schemeClr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7"/>
          <p:cNvCxnSpPr/>
          <p:nvPr/>
        </p:nvCxnSpPr>
        <p:spPr>
          <a:xfrm>
            <a:off x="4945063" y="8701089"/>
            <a:ext cx="0" cy="73787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37;p7"/>
          <p:cNvCxnSpPr/>
          <p:nvPr/>
        </p:nvCxnSpPr>
        <p:spPr>
          <a:xfrm>
            <a:off x="3684905" y="8703310"/>
            <a:ext cx="0" cy="73787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7"/>
          <p:cNvCxnSpPr/>
          <p:nvPr/>
        </p:nvCxnSpPr>
        <p:spPr>
          <a:xfrm>
            <a:off x="762319" y="8703310"/>
            <a:ext cx="0" cy="73787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7311" y="8898892"/>
            <a:ext cx="1273493" cy="35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8267" y="8763320"/>
            <a:ext cx="608965" cy="60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565" y="8803324"/>
            <a:ext cx="2300287" cy="52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648" y="753429"/>
            <a:ext cx="1991360" cy="101790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604520" y="2429936"/>
            <a:ext cx="8513547" cy="170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8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604520" y="4260535"/>
            <a:ext cx="8513547" cy="138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3360"/>
              <a:buNone/>
              <a:defRPr sz="3359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(no graphics) - White">
  <p:cSld name="Title Slide (no graphics) - Whit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871" y="753429"/>
            <a:ext cx="1991360" cy="101790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ctrTitle"/>
          </p:nvPr>
        </p:nvSpPr>
        <p:spPr>
          <a:xfrm>
            <a:off x="604520" y="2429936"/>
            <a:ext cx="8513547" cy="170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8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604520" y="4260535"/>
            <a:ext cx="8513547" cy="138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3360"/>
              <a:buNone/>
              <a:defRPr sz="3359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or Statistic">
  <p:cSld name="Quote or Statistic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9"/>
          <p:cNvGrpSpPr/>
          <p:nvPr/>
        </p:nvGrpSpPr>
        <p:grpSpPr>
          <a:xfrm>
            <a:off x="0" y="0"/>
            <a:ext cx="12801600" cy="9601200"/>
            <a:chOff x="0" y="0"/>
            <a:chExt cx="9144000" cy="6858001"/>
          </a:xfrm>
        </p:grpSpPr>
        <p:sp>
          <p:nvSpPr>
            <p:cNvPr id="51" name="Google Shape;51;p9"/>
            <p:cNvSpPr/>
            <p:nvPr/>
          </p:nvSpPr>
          <p:spPr>
            <a:xfrm>
              <a:off x="0" y="5749926"/>
              <a:ext cx="7342188" cy="11080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7342188" y="0"/>
              <a:ext cx="1801812" cy="68580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 rot="10800000">
              <a:off x="644525" y="5527676"/>
              <a:ext cx="727075" cy="396875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0251" y="6071872"/>
            <a:ext cx="1153479" cy="1978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9"/>
          <p:cNvCxnSpPr/>
          <p:nvPr/>
        </p:nvCxnSpPr>
        <p:spPr>
          <a:xfrm>
            <a:off x="775653" y="8941118"/>
            <a:ext cx="1139920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580076" y="2020256"/>
            <a:ext cx="8943633" cy="552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or Statistic Outline">
  <p:cSld name="Quote or Statistic Outlin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rot="10800000">
            <a:off x="0" y="0"/>
            <a:ext cx="10276840" cy="8294370"/>
          </a:xfrm>
          <a:custGeom>
            <a:avLst/>
            <a:gdLst/>
            <a:ahLst/>
            <a:cxnLst/>
            <a:rect l="l" t="t" r="r" b="b"/>
            <a:pathLst>
              <a:path w="7340600" h="5925324" extrusionOk="0">
                <a:moveTo>
                  <a:pt x="7340600" y="5925324"/>
                </a:moveTo>
                <a:lnTo>
                  <a:pt x="0" y="5925324"/>
                </a:lnTo>
                <a:lnTo>
                  <a:pt x="0" y="174789"/>
                </a:lnTo>
                <a:lnTo>
                  <a:pt x="6172563" y="174789"/>
                </a:lnTo>
                <a:lnTo>
                  <a:pt x="6332537" y="0"/>
                </a:lnTo>
                <a:lnTo>
                  <a:pt x="6492511" y="174789"/>
                </a:lnTo>
                <a:lnTo>
                  <a:pt x="7340600" y="174789"/>
                </a:lnTo>
                <a:close/>
              </a:path>
            </a:pathLst>
          </a:cu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0251" y="6071872"/>
            <a:ext cx="1153479" cy="1978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0"/>
          <p:cNvCxnSpPr/>
          <p:nvPr/>
        </p:nvCxnSpPr>
        <p:spPr>
          <a:xfrm>
            <a:off x="775653" y="8941118"/>
            <a:ext cx="1139920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580076" y="2020256"/>
            <a:ext cx="8943633" cy="552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0" b="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15635" y="653415"/>
            <a:ext cx="11570335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8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5635" y="2155826"/>
            <a:ext cx="11570335" cy="649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083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240"/>
              <a:buFont typeface="Arial"/>
              <a:buChar char="•"/>
              <a:defRPr sz="224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306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960"/>
              <a:buFont typeface="Arial"/>
              <a:buChar char="•"/>
              <a:defRPr sz="196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527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680"/>
              <a:buFont typeface="Arial"/>
              <a:buChar char="•"/>
              <a:defRPr sz="1679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642304" y="8898892"/>
            <a:ext cx="794543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775653" y="8941118"/>
            <a:ext cx="1139920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604520" y="2064296"/>
            <a:ext cx="11844952" cy="43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Information for livestock stakeholders</a:t>
            </a:r>
            <a:br>
              <a:rPr lang="en-GB" sz="4800"/>
            </a:br>
            <a:r>
              <a:rPr lang="en-GB" sz="4800"/>
              <a:t/>
            </a:r>
            <a:br>
              <a:rPr lang="en-GB" sz="4800"/>
            </a:br>
            <a:r>
              <a:rPr lang="en-GB" sz="4400" b="1"/>
              <a:t>Livestock exports or movements to the EU and Northern Ireland from Great Britain from 2021 – changes to the country code   displayed on livestock ear tags </a:t>
            </a:r>
            <a:endParaRPr sz="4800" b="1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604520" y="6888832"/>
            <a:ext cx="8513547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400"/>
              <a:t>Issued: November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>
            <a:off x="2007712" y="653415"/>
            <a:ext cx="8828616" cy="105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3600" b="1">
                <a:solidFill>
                  <a:schemeClr val="bg2"/>
                </a:solidFill>
              </a:rPr>
              <a:t>How wil</a:t>
            </a:r>
            <a:r>
              <a:rPr lang="en-GB" sz="3600" b="1"/>
              <a:t>l exports and movements from Scotland, Wales and Northern Ireland be identified</a:t>
            </a:r>
            <a:r>
              <a:rPr lang="en-GB" sz="3600" b="1" u="sng"/>
              <a:t>?</a:t>
            </a:r>
            <a:endParaRPr lang="en-US" sz="4450" u="sng"/>
          </a:p>
        </p:txBody>
      </p:sp>
      <p:sp>
        <p:nvSpPr>
          <p:cNvPr id="276" name="Google Shape;276;p28"/>
          <p:cNvSpPr txBox="1">
            <a:spLocks noGrp="1"/>
          </p:cNvSpPr>
          <p:nvPr>
            <p:ph type="body" idx="1"/>
          </p:nvPr>
        </p:nvSpPr>
        <p:spPr>
          <a:xfrm>
            <a:off x="615635" y="2157119"/>
            <a:ext cx="11570335" cy="504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  <a:p>
            <a:pPr marL="319405" indent="-319405"/>
            <a:r>
              <a:rPr lang="en-GB"/>
              <a:t>Exports and movements of livestock to the EU </a:t>
            </a:r>
            <a:r>
              <a:rPr lang="en-GB" u="sng"/>
              <a:t>and Northern</a:t>
            </a:r>
            <a:r>
              <a:rPr lang="en-GB"/>
              <a:t> </a:t>
            </a:r>
            <a:r>
              <a:rPr lang="en-GB" u="sng"/>
              <a:t>Ireland</a:t>
            </a:r>
            <a:r>
              <a:rPr lang="en-GB"/>
              <a:t> from Scotland and Wales from 2021 will be identified in the same way as those from England.</a:t>
            </a:r>
            <a:endParaRPr/>
          </a:p>
          <a:p>
            <a:pPr marL="319405" lvl="0" indent="-319405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2800"/>
            </a:pPr>
            <a:endParaRPr lang="en-GB"/>
          </a:p>
          <a:p>
            <a:pPr marL="319405" indent="-319405"/>
            <a:r>
              <a:rPr lang="en-GB"/>
              <a:t>Livestock can continue to move from Northern Ireland to Great Britain  using their UK tags.</a:t>
            </a:r>
          </a:p>
          <a:p>
            <a:pPr marL="0" indent="0">
              <a:buNone/>
            </a:pPr>
            <a:endParaRPr lang="en-GB"/>
          </a:p>
          <a:p>
            <a:pPr marL="319405" lvl="0" indent="-31940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GB"/>
              <a:t>For exports from Northern Ireland to the EU, you will need to contact DAERA.</a:t>
            </a:r>
            <a:endParaRPr lang="en-US"/>
          </a:p>
          <a:p>
            <a:pPr marL="319405" lvl="0" indent="-14160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</p:txBody>
      </p:sp>
      <p:sp>
        <p:nvSpPr>
          <p:cNvPr id="277" name="Google Shape;277;p28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B050"/>
                </a:solidFill>
              </a:rPr>
              <a:t>10</a:t>
            </a:fld>
            <a:endParaRPr>
              <a:solidFill>
                <a:srgbClr val="00B050"/>
              </a:solidFill>
            </a:endParaRPr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648" y="587826"/>
            <a:ext cx="1165342" cy="59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1705970" y="653415"/>
            <a:ext cx="10480000" cy="112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ID tags for livestock moved from GB to the EU or Northern Ireland</a:t>
            </a:r>
            <a:br>
              <a:rPr lang="en-GB" sz="3600" b="1"/>
            </a:br>
            <a:r>
              <a:rPr lang="en-GB" sz="3200"/>
              <a:t>(Options from 1 January 2021)</a:t>
            </a:r>
            <a:r>
              <a:rPr lang="en-GB" sz="3600" b="1"/>
              <a:t/>
            </a:r>
            <a:br>
              <a:rPr lang="en-GB" sz="3600" b="1"/>
            </a:br>
            <a:endParaRPr sz="3600" b="1"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615635" y="2157120"/>
            <a:ext cx="11570335" cy="659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/>
              <a:t>From 1 January 2021, the UK will trade with the EU as a third country.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/>
              <a:t>New rules for entry into the EU of certain animals and products including livestock will also apply then.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/>
              <a:t>This means that we will have to use a different country code to identify livestock exported to EU Member States.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/>
              <a:t>The UK currently uses the visual code ‘UK’ in accordance with EU rules for Member States. From 2021, we will need to include a the ISO</a:t>
            </a:r>
            <a:r>
              <a:rPr lang="en-GB" b="1" baseline="30000"/>
              <a:t>1</a:t>
            </a:r>
            <a:r>
              <a:rPr lang="en-GB"/>
              <a:t> country code ‘GB’ for animals intended for export to the EU.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/>
              <a:t>EU Health Certificates for imports of animals from third countries must show individual ID, type of ID used and the ISO country code GB.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/>
              <a:t>Under the Northern Ireland Protocol, movements of these live animals from Great Britain to Northern Ireland will also need to meet these requirements.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  <a:p>
            <a:pPr marL="177800" lvl="0" indent="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GB" sz="2400" b="1" baseline="30000"/>
              <a:t>1</a:t>
            </a:r>
            <a:r>
              <a:rPr lang="en-GB"/>
              <a:t> </a:t>
            </a:r>
            <a:r>
              <a:rPr lang="en-GB" sz="1800" i="1"/>
              <a:t>International Standardisation Organisation</a:t>
            </a:r>
            <a:endParaRPr i="1"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B050"/>
                </a:solidFill>
              </a:rPr>
              <a:t>2</a:t>
            </a:fld>
            <a:endParaRPr>
              <a:solidFill>
                <a:srgbClr val="00B050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648" y="587826"/>
            <a:ext cx="1165342" cy="59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1907175" y="653415"/>
            <a:ext cx="9840961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Options from 1 January 2021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B050"/>
                </a:solidFill>
              </a:rPr>
              <a:t>3</a:t>
            </a:fld>
            <a:endParaRPr>
              <a:solidFill>
                <a:srgbClr val="00B050"/>
              </a:solidFill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615635" y="1947714"/>
            <a:ext cx="11570335" cy="665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73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GB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cattle, sheep, or goats</a:t>
            </a:r>
            <a:endParaRPr/>
          </a:p>
          <a:p>
            <a:pPr marL="627063" marR="0" lvl="0" indent="-355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Arial"/>
              <a:buChar char="•"/>
            </a:pPr>
            <a:r>
              <a:rPr lang="en-GB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animals already identified (i.e. with UK tags)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additional ear tag showing ‘GB’ followed by the animal’s existing individual ID number</a:t>
            </a:r>
            <a:endParaRPr/>
          </a:p>
          <a:p>
            <a:pPr marL="627063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Arial"/>
              <a:buNone/>
            </a:pPr>
            <a:r>
              <a:rPr lang="en-GB" sz="2400" b="1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marL="627063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Arial"/>
              <a:buChar char="•"/>
            </a:pPr>
            <a:r>
              <a:rPr lang="en-GB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new-born as yet unidentified 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– </a:t>
            </a: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tags(s) with the GB suffix displayed after UK and the animal’s ID number.</a:t>
            </a:r>
            <a:endParaRPr sz="24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3" marR="0" lvl="0" indent="-196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14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873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pigs</a:t>
            </a:r>
            <a:endParaRPr/>
          </a:p>
          <a:p>
            <a:pPr marL="627063" marR="0" lvl="0" indent="-355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existing requirement for a single export tag or ear tattoo is unchanged – but you must now apply a tag with the GB suffix displayed after UK and the animal’s herd + ID number.</a:t>
            </a:r>
            <a:endParaRPr/>
          </a:p>
          <a:p>
            <a:pPr marL="87313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what does this look like in practice 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. . </a:t>
            </a: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648" y="587826"/>
            <a:ext cx="1165342" cy="59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2103120" y="596568"/>
            <a:ext cx="9962832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Sheep – </a:t>
            </a:r>
            <a:r>
              <a:rPr lang="en-GB" sz="3600" b="1" i="1" u="sng"/>
              <a:t>already</a:t>
            </a:r>
            <a:r>
              <a:rPr lang="en-GB" sz="3600" b="1" i="1"/>
              <a:t> identified </a:t>
            </a:r>
            <a:r>
              <a:rPr lang="en-GB" sz="3600" b="1"/>
              <a:t>with a UK tag pair</a:t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5786653" y="5266487"/>
            <a:ext cx="6441743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12 digit individual no. printed on </a:t>
            </a:r>
            <a:r>
              <a:rPr lang="en-GB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tags  following the  visual country code (in this case: 0 37842 00123 )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EID chip in the </a:t>
            </a:r>
            <a:r>
              <a:rPr lang="en-GB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tag contains the same number – preceded by the ‘826’ (the ISO numeric code for UK or GB)</a:t>
            </a:r>
            <a:endParaRPr/>
          </a:p>
          <a:p>
            <a:pPr marL="285750" marR="0" lvl="0" indent="-184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illustration uses loop tags other types (e.g. flag or button) are available.</a:t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562040" y="4586905"/>
            <a:ext cx="48697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Single new </a:t>
            </a:r>
            <a:r>
              <a:rPr lang="en-GB" sz="2000" b="1" i="0" u="sng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additional</a:t>
            </a:r>
            <a:r>
              <a:rPr lang="en-GB" sz="20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‘GB’ management tag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(No prescription as to colour other than it shouldn’t be yellow – reserved for UK EID tags)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B050"/>
                </a:solidFill>
              </a:rPr>
              <a:t>4</a:t>
            </a:fld>
            <a:endParaRPr>
              <a:solidFill>
                <a:srgbClr val="00B050"/>
              </a:solidFill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224" y="7101971"/>
            <a:ext cx="1460825" cy="12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2492706" y="7479533"/>
            <a:ext cx="194136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843B"/>
                </a:solidFill>
                <a:latin typeface="Arial"/>
                <a:ea typeface="Arial"/>
                <a:cs typeface="Arial"/>
                <a:sym typeface="Arial"/>
              </a:rPr>
              <a:t>Same rules apply for goats</a:t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1112477" y="6987571"/>
            <a:ext cx="3398402" cy="153754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7F2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p22"/>
          <p:cNvCxnSpPr/>
          <p:nvPr/>
        </p:nvCxnSpPr>
        <p:spPr>
          <a:xfrm rot="10800000">
            <a:off x="2979247" y="4202196"/>
            <a:ext cx="0" cy="465340"/>
          </a:xfrm>
          <a:prstGeom prst="straightConnector1">
            <a:avLst/>
          </a:prstGeom>
          <a:noFill/>
          <a:ln w="5715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1" name="Google Shape;151;p22"/>
          <p:cNvSpPr txBox="1"/>
          <p:nvPr/>
        </p:nvSpPr>
        <p:spPr>
          <a:xfrm>
            <a:off x="4512468" y="1672860"/>
            <a:ext cx="3702180" cy="66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7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Animal’s existing tag pair       </a:t>
            </a:r>
            <a:r>
              <a:rPr lang="en-GB" sz="1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(1 will be in each ear)</a:t>
            </a:r>
            <a:endParaRPr sz="2117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22"/>
          <p:cNvCxnSpPr/>
          <p:nvPr/>
        </p:nvCxnSpPr>
        <p:spPr>
          <a:xfrm>
            <a:off x="7966985" y="1893054"/>
            <a:ext cx="1954500" cy="490500"/>
          </a:xfrm>
          <a:prstGeom prst="bentConnector3">
            <a:avLst>
              <a:gd name="adj1" fmla="val 100272"/>
            </a:avLst>
          </a:prstGeom>
          <a:noFill/>
          <a:ln w="34925" cap="flat" cmpd="sng">
            <a:solidFill>
              <a:schemeClr val="accent3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53" name="Google Shape;153;p22"/>
          <p:cNvCxnSpPr/>
          <p:nvPr/>
        </p:nvCxnSpPr>
        <p:spPr>
          <a:xfrm flipH="1">
            <a:off x="2914357" y="1881923"/>
            <a:ext cx="1939800" cy="571200"/>
          </a:xfrm>
          <a:prstGeom prst="bentConnector2">
            <a:avLst/>
          </a:prstGeom>
          <a:noFill/>
          <a:ln w="349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48" y="587826"/>
            <a:ext cx="1165342" cy="59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604" y="2453125"/>
            <a:ext cx="4149642" cy="66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4596" y="2384710"/>
            <a:ext cx="2765000" cy="20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4826" y="3301119"/>
            <a:ext cx="4155420" cy="68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10929" y="2481656"/>
            <a:ext cx="4106990" cy="64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>
            <a:off x="762944" y="3158097"/>
            <a:ext cx="4338948" cy="953520"/>
          </a:xfrm>
          <a:prstGeom prst="rect">
            <a:avLst/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68714" y="7451675"/>
            <a:ext cx="1709855" cy="128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 descr="A close up of a devic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50242" y="7550181"/>
            <a:ext cx="1578708" cy="118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7910929" y="3245103"/>
            <a:ext cx="41069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mandatory EID tag is yellow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B050"/>
                </a:solidFill>
              </a:rPr>
              <a:t>5</a:t>
            </a:fld>
            <a:endParaRPr>
              <a:solidFill>
                <a:srgbClr val="00B050"/>
              </a:solidFill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5344986" y="2082290"/>
            <a:ext cx="2375567" cy="66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7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New tag pair         </a:t>
            </a:r>
            <a:r>
              <a:rPr lang="en-GB" sz="1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(1 applied to each ear)</a:t>
            </a:r>
            <a:endParaRPr sz="2117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3"/>
          <p:cNvCxnSpPr/>
          <p:nvPr/>
        </p:nvCxnSpPr>
        <p:spPr>
          <a:xfrm>
            <a:off x="7966985" y="2302484"/>
            <a:ext cx="1954500" cy="490500"/>
          </a:xfrm>
          <a:prstGeom prst="bentConnector3">
            <a:avLst>
              <a:gd name="adj1" fmla="val 100272"/>
            </a:avLst>
          </a:prstGeom>
          <a:noFill/>
          <a:ln w="34925" cap="flat" cmpd="sng">
            <a:solidFill>
              <a:schemeClr val="accent3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70" name="Google Shape;170;p23"/>
          <p:cNvCxnSpPr/>
          <p:nvPr/>
        </p:nvCxnSpPr>
        <p:spPr>
          <a:xfrm flipH="1">
            <a:off x="2914357" y="2291353"/>
            <a:ext cx="1939800" cy="571200"/>
          </a:xfrm>
          <a:prstGeom prst="bentConnector2">
            <a:avLst/>
          </a:prstGeom>
          <a:noFill/>
          <a:ln w="34925" cap="flat" cmpd="sng">
            <a:solidFill>
              <a:srgbClr val="00B0F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7430" y="2699440"/>
            <a:ext cx="2941816" cy="215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0929" y="2954435"/>
            <a:ext cx="4106999" cy="64914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615635" y="538742"/>
            <a:ext cx="11570335" cy="96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Sheep – </a:t>
            </a:r>
            <a:r>
              <a:rPr lang="en-GB" sz="3600" b="1" i="1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GB" sz="36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already identified</a:t>
            </a:r>
            <a:br>
              <a:rPr lang="en-GB" sz="36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6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600" b="0" i="1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GB" sz="26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lambs being upgraded from the slaughter/batch tag)</a:t>
            </a:r>
            <a:endParaRPr sz="2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648" y="587826"/>
            <a:ext cx="1165342" cy="59567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1078173" y="4979887"/>
            <a:ext cx="1083632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12 digit individual number (in this case: 0 37842 00123 ) printed on </a:t>
            </a:r>
            <a:r>
              <a:rPr lang="en-GB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tags - between the two visual country codes.  An EID chip in the </a:t>
            </a:r>
            <a:r>
              <a:rPr lang="en-GB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tag contains the same number – preceded by the ‘826’ (the ISO numeric code for UK and GB)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lambs upgraded away from the birth holding </a:t>
            </a:r>
            <a:r>
              <a:rPr lang="en-GB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tags must be </a:t>
            </a:r>
            <a:r>
              <a:rPr lang="en-GB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 visual indicator that their original ID was </a:t>
            </a:r>
            <a:r>
              <a:rPr lang="en-GB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replaced</a:t>
            </a: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after leaving the birth holding. (To be recorded in the replacing keeper’s holding register).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illustration uses loop tags other types (e.g. flag or button) are available.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6224" y="7306691"/>
            <a:ext cx="1460825" cy="12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2492706" y="7684253"/>
            <a:ext cx="194136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843B"/>
                </a:solidFill>
                <a:latin typeface="Arial"/>
                <a:ea typeface="Arial"/>
                <a:cs typeface="Arial"/>
                <a:sym typeface="Arial"/>
              </a:rPr>
              <a:t>Same rules apply for goats</a:t>
            </a:r>
            <a:r>
              <a:rPr lang="en-GB" sz="1400" b="1" i="0" u="sng" strike="noStrike" cap="none">
                <a:solidFill>
                  <a:srgbClr val="0084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1112477" y="7192291"/>
            <a:ext cx="3398402" cy="153754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7F2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1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00662" y="7019495"/>
            <a:ext cx="1709855" cy="128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 descr="A close up of a devic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60693" y="7079901"/>
            <a:ext cx="1578708" cy="118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7499" y="2958774"/>
            <a:ext cx="4106999" cy="65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7910929" y="3778503"/>
            <a:ext cx="41069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1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mandatory</a:t>
            </a:r>
            <a:r>
              <a:rPr lang="en-GB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EID tag is yellow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4275" y="1729958"/>
            <a:ext cx="6892141" cy="5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B050"/>
                </a:solidFill>
              </a:rPr>
              <a:t>6</a:t>
            </a:fld>
            <a:endParaRPr>
              <a:solidFill>
                <a:srgbClr val="00B050"/>
              </a:solidFill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8795016" y="8304974"/>
            <a:ext cx="22278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 and flag tag options</a:t>
            </a:r>
            <a:endParaRPr/>
          </a:p>
        </p:txBody>
      </p:sp>
      <p:grpSp>
        <p:nvGrpSpPr>
          <p:cNvPr id="190" name="Google Shape;190;p24"/>
          <p:cNvGrpSpPr/>
          <p:nvPr/>
        </p:nvGrpSpPr>
        <p:grpSpPr>
          <a:xfrm>
            <a:off x="10780841" y="7907033"/>
            <a:ext cx="1080119" cy="1072503"/>
            <a:chOff x="10289232" y="5625037"/>
            <a:chExt cx="1080119" cy="1072503"/>
          </a:xfrm>
        </p:grpSpPr>
        <p:sp>
          <p:nvSpPr>
            <p:cNvPr id="191" name="Google Shape;191;p24"/>
            <p:cNvSpPr/>
            <p:nvPr/>
          </p:nvSpPr>
          <p:spPr>
            <a:xfrm rot="-1126639">
              <a:off x="10402055" y="5740146"/>
              <a:ext cx="854473" cy="842285"/>
            </a:xfrm>
            <a:prstGeom prst="ellipse">
              <a:avLst/>
            </a:prstGeom>
            <a:solidFill>
              <a:srgbClr val="81D0FE"/>
            </a:solidFill>
            <a:ln w="12700" cap="flat" cmpd="sng">
              <a:solidFill>
                <a:srgbClr val="007F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1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 rot="-1126639">
              <a:off x="10724362" y="6079349"/>
              <a:ext cx="213618" cy="210571"/>
            </a:xfrm>
            <a:prstGeom prst="ellipse">
              <a:avLst/>
            </a:prstGeom>
            <a:solidFill>
              <a:srgbClr val="11A4FF"/>
            </a:solidFill>
            <a:ln w="12700" cap="flat" cmpd="sng">
              <a:solidFill>
                <a:srgbClr val="007F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1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 rot="-3493922">
              <a:off x="10511100" y="5862990"/>
              <a:ext cx="681135" cy="64509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dk1"/>
                  </a:solidFill>
                  <a:latin typeface="Calibri"/>
                </a:rPr>
                <a:t>G  B    7 7 7 7 7 7    3 0 0 0 0 2</a:t>
              </a:r>
            </a:p>
          </p:txBody>
        </p:sp>
      </p:grpSp>
      <p:sp>
        <p:nvSpPr>
          <p:cNvPr id="194" name="Google Shape;194;p24"/>
          <p:cNvSpPr txBox="1"/>
          <p:nvPr/>
        </p:nvSpPr>
        <p:spPr>
          <a:xfrm>
            <a:off x="1935209" y="684959"/>
            <a:ext cx="9787332" cy="69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Cattle – </a:t>
            </a:r>
            <a:r>
              <a:rPr lang="en-GB" sz="3600" b="1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already</a:t>
            </a:r>
            <a:r>
              <a:rPr lang="en-GB" sz="3600" b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identified with a UK tag pair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948773" y="7639488"/>
            <a:ext cx="3738865" cy="106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7">
                <a:solidFill>
                  <a:srgbClr val="00A84C"/>
                </a:solidFill>
                <a:latin typeface="Calibri"/>
                <a:ea typeface="Calibri"/>
                <a:cs typeface="Calibri"/>
                <a:sym typeface="Calibri"/>
              </a:rPr>
              <a:t>‘GB’ is printed on a 3</a:t>
            </a:r>
            <a:r>
              <a:rPr lang="en-GB" sz="2117" baseline="30000">
                <a:solidFill>
                  <a:srgbClr val="00A84C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GB" sz="2117">
                <a:solidFill>
                  <a:srgbClr val="00A84C"/>
                </a:solidFill>
                <a:latin typeface="Calibri"/>
                <a:ea typeface="Calibri"/>
                <a:cs typeface="Calibri"/>
                <a:sym typeface="Calibri"/>
              </a:rPr>
              <a:t> management tag along with the animal’s existing ID number </a:t>
            </a:r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48" y="587826"/>
            <a:ext cx="1165342" cy="59567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7647858" y="6553382"/>
            <a:ext cx="4525945" cy="74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7">
                <a:solidFill>
                  <a:srgbClr val="00A84C"/>
                </a:solidFill>
                <a:latin typeface="Calibri"/>
                <a:ea typeface="Calibri"/>
                <a:cs typeface="Calibri"/>
                <a:sym typeface="Calibri"/>
              </a:rPr>
              <a:t>‘GB’ + the animal’s existing ID number is printed on a 3</a:t>
            </a:r>
            <a:r>
              <a:rPr lang="en-GB" sz="2117" baseline="30000">
                <a:solidFill>
                  <a:srgbClr val="00A84C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GB" sz="2117">
                <a:solidFill>
                  <a:srgbClr val="00A84C"/>
                </a:solidFill>
                <a:latin typeface="Calibri"/>
                <a:ea typeface="Calibri"/>
                <a:cs typeface="Calibri"/>
                <a:sym typeface="Calibri"/>
              </a:rPr>
              <a:t> management tag</a:t>
            </a: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3922" y="4054323"/>
            <a:ext cx="1303797" cy="186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6092" y="4040674"/>
            <a:ext cx="1693085" cy="241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4340" y="7570903"/>
            <a:ext cx="1033451" cy="129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/>
        </p:nvSpPr>
        <p:spPr>
          <a:xfrm>
            <a:off x="9434088" y="4965441"/>
            <a:ext cx="6243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pic>
        <p:nvPicPr>
          <p:cNvPr id="202" name="Google Shape;202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36906" y="4816252"/>
            <a:ext cx="1611231" cy="1641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6789" y="1796669"/>
            <a:ext cx="6892141" cy="5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B050"/>
                </a:solidFill>
              </a:rPr>
              <a:t>7</a:t>
            </a:fld>
            <a:endParaRPr>
              <a:solidFill>
                <a:srgbClr val="00B050"/>
              </a:solidFill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558203" y="562048"/>
            <a:ext cx="11809311" cy="69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Cattle – </a:t>
            </a:r>
            <a:r>
              <a:rPr lang="en-GB" sz="3600" b="1" i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GB"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already identified with UK tags</a:t>
            </a:r>
            <a:endParaRPr/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48" y="587826"/>
            <a:ext cx="1165342" cy="59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2505" y="4115205"/>
            <a:ext cx="1890064" cy="275622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/>
          <p:nvPr/>
        </p:nvSpPr>
        <p:spPr>
          <a:xfrm>
            <a:off x="3167945" y="6896226"/>
            <a:ext cx="1586479" cy="41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7">
                <a:solidFill>
                  <a:srgbClr val="00A84C"/>
                </a:solidFill>
                <a:latin typeface="Calibri"/>
                <a:ea typeface="Calibri"/>
                <a:cs typeface="Calibri"/>
                <a:sym typeface="Calibri"/>
              </a:rPr>
              <a:t>Primary tag</a:t>
            </a:r>
            <a:endParaRPr/>
          </a:p>
        </p:txBody>
      </p:sp>
      <p:sp>
        <p:nvSpPr>
          <p:cNvPr id="213" name="Google Shape;213;p25"/>
          <p:cNvSpPr txBox="1"/>
          <p:nvPr/>
        </p:nvSpPr>
        <p:spPr>
          <a:xfrm>
            <a:off x="7695144" y="6323016"/>
            <a:ext cx="1803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A84C"/>
                </a:solidFill>
                <a:latin typeface="Calibri"/>
                <a:ea typeface="Calibri"/>
                <a:cs typeface="Calibri"/>
                <a:sym typeface="Calibri"/>
              </a:rPr>
              <a:t>Secondary tag</a:t>
            </a:r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42092" y="4236655"/>
            <a:ext cx="1395102" cy="2087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11748137" y="8969945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B050"/>
                </a:solidFill>
              </a:rPr>
              <a:t>8</a:t>
            </a:fld>
            <a:endParaRPr>
              <a:solidFill>
                <a:srgbClr val="00B050"/>
              </a:solidFill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806151" y="592740"/>
            <a:ext cx="11570335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Pigs</a:t>
            </a:r>
            <a:endParaRPr/>
          </a:p>
        </p:txBody>
      </p:sp>
      <p:grpSp>
        <p:nvGrpSpPr>
          <p:cNvPr id="221" name="Google Shape;221;p26"/>
          <p:cNvGrpSpPr/>
          <p:nvPr/>
        </p:nvGrpSpPr>
        <p:grpSpPr>
          <a:xfrm rot="-1800863">
            <a:off x="11296340" y="7872487"/>
            <a:ext cx="932469" cy="979020"/>
            <a:chOff x="723301" y="1943286"/>
            <a:chExt cx="1349232" cy="1344003"/>
          </a:xfrm>
        </p:grpSpPr>
        <p:sp>
          <p:nvSpPr>
            <p:cNvPr id="222" name="Google Shape;222;p26"/>
            <p:cNvSpPr/>
            <p:nvPr/>
          </p:nvSpPr>
          <p:spPr>
            <a:xfrm>
              <a:off x="784176" y="1992288"/>
              <a:ext cx="1224136" cy="1224136"/>
            </a:xfrm>
            <a:prstGeom prst="ellipse">
              <a:avLst/>
            </a:prstGeom>
            <a:solidFill>
              <a:srgbClr val="81D0FE"/>
            </a:solidFill>
            <a:ln w="12700" cap="flat" cmpd="sng">
              <a:solidFill>
                <a:srgbClr val="007F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1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1238939" y="2432816"/>
              <a:ext cx="306034" cy="306034"/>
            </a:xfrm>
            <a:prstGeom prst="ellipse">
              <a:avLst/>
            </a:prstGeom>
            <a:solidFill>
              <a:srgbClr val="11A4FF"/>
            </a:solidFill>
            <a:ln w="12700" cap="flat" cmpd="sng">
              <a:solidFill>
                <a:srgbClr val="007F2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1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 rot="-2367283">
              <a:off x="910013" y="2146512"/>
              <a:ext cx="975808" cy="93755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dk1"/>
                  </a:solidFill>
                  <a:latin typeface="Calibri"/>
                </a:rPr>
                <a:t>G B       UK    2 4 4 2 2 0   1 2 3</a:t>
              </a:r>
            </a:p>
          </p:txBody>
        </p:sp>
      </p:grpSp>
      <p:sp>
        <p:nvSpPr>
          <p:cNvPr id="225" name="Google Shape;225;p26"/>
          <p:cNvSpPr txBox="1"/>
          <p:nvPr/>
        </p:nvSpPr>
        <p:spPr>
          <a:xfrm>
            <a:off x="709564" y="1540164"/>
            <a:ext cx="6377036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pigs are batch identified with: 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slap marks                                       (one on each front shoulder) displaying an alpha-numeric herd mark e.g. AB1234,      or  a single ear tag displaying this mark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may have been                   </a:t>
            </a:r>
            <a:r>
              <a:rPr lang="en-GB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individually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identified if moving to shows     or AI Centres (e.g.  AB1234 – 9).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Export pigs are presently identified with a (single)  ear tag displaying                      UK + herd mark + individual number.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A84C"/>
                </a:solidFill>
                <a:latin typeface="Arial"/>
                <a:ea typeface="Arial"/>
                <a:cs typeface="Arial"/>
                <a:sym typeface="Arial"/>
              </a:rPr>
              <a:t>From 2021, for pigs exported or </a:t>
            </a:r>
            <a:r>
              <a:rPr lang="en-GB" sz="2600">
                <a:solidFill>
                  <a:srgbClr val="00A84C"/>
                </a:solidFill>
              </a:rPr>
              <a:t>moved</a:t>
            </a:r>
            <a:r>
              <a:rPr lang="en-GB" sz="2600">
                <a:solidFill>
                  <a:srgbClr val="00A84C"/>
                </a:solidFill>
                <a:latin typeface="Arial"/>
                <a:ea typeface="Arial"/>
                <a:cs typeface="Arial"/>
                <a:sym typeface="Arial"/>
              </a:rPr>
              <a:t> to the EU or NI this tag will additionally also have ‘GB’ printed on it.</a:t>
            </a:r>
            <a:endParaRPr/>
          </a:p>
        </p:txBody>
      </p:sp>
      <p:sp>
        <p:nvSpPr>
          <p:cNvPr id="226" name="Google Shape;226;p26"/>
          <p:cNvSpPr txBox="1"/>
          <p:nvPr/>
        </p:nvSpPr>
        <p:spPr>
          <a:xfrm>
            <a:off x="9179126" y="8248894"/>
            <a:ext cx="24410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843B"/>
                </a:solidFill>
                <a:latin typeface="Arial"/>
                <a:ea typeface="Arial"/>
                <a:cs typeface="Arial"/>
                <a:sym typeface="Arial"/>
              </a:rPr>
              <a:t>Alternative option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843B"/>
                </a:solidFill>
                <a:latin typeface="Arial"/>
                <a:ea typeface="Arial"/>
                <a:cs typeface="Arial"/>
                <a:sym typeface="Arial"/>
              </a:rPr>
              <a:t>is a tattoo in the ear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843B"/>
                </a:solidFill>
                <a:latin typeface="Arial"/>
                <a:ea typeface="Arial"/>
                <a:cs typeface="Arial"/>
                <a:sym typeface="Arial"/>
              </a:rPr>
              <a:t>displaying the same information</a:t>
            </a:r>
            <a:endParaRPr/>
          </a:p>
        </p:txBody>
      </p:sp>
      <p:pic>
        <p:nvPicPr>
          <p:cNvPr id="227" name="Google Shape;2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1402" y="7648569"/>
            <a:ext cx="1021509" cy="119531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9609243" y="7586271"/>
            <a:ext cx="15241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A84C"/>
                </a:solidFill>
                <a:latin typeface="Calibri"/>
                <a:ea typeface="Calibri"/>
                <a:cs typeface="Calibri"/>
                <a:sym typeface="Calibri"/>
              </a:rPr>
              <a:t>No prescription on tag type</a:t>
            </a:r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48" y="587826"/>
            <a:ext cx="1165342" cy="59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0821" y="1843178"/>
            <a:ext cx="4816844" cy="47728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26"/>
          <p:cNvCxnSpPr/>
          <p:nvPr/>
        </p:nvCxnSpPr>
        <p:spPr>
          <a:xfrm>
            <a:off x="11540005" y="3275463"/>
            <a:ext cx="0" cy="8598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>
            <a:spLocks noGrp="1"/>
          </p:cNvSpPr>
          <p:nvPr>
            <p:ph type="title"/>
          </p:nvPr>
        </p:nvSpPr>
        <p:spPr>
          <a:xfrm>
            <a:off x="2052549" y="653415"/>
            <a:ext cx="8972502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Ordering GB tags – Process</a:t>
            </a:r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11748137" y="8898892"/>
            <a:ext cx="57562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B050"/>
                </a:solidFill>
              </a:rPr>
              <a:t>9</a:t>
            </a:fld>
            <a:endParaRPr>
              <a:solidFill>
                <a:srgbClr val="00B050"/>
              </a:solidFill>
            </a:endParaRPr>
          </a:p>
        </p:txBody>
      </p:sp>
      <p:grpSp>
        <p:nvGrpSpPr>
          <p:cNvPr id="238" name="Google Shape;238;p27"/>
          <p:cNvGrpSpPr/>
          <p:nvPr/>
        </p:nvGrpSpPr>
        <p:grpSpPr>
          <a:xfrm>
            <a:off x="1781666" y="1676291"/>
            <a:ext cx="8982236" cy="6145740"/>
            <a:chOff x="997490" y="2448"/>
            <a:chExt cx="8982236" cy="6145740"/>
          </a:xfrm>
        </p:grpSpPr>
        <p:sp>
          <p:nvSpPr>
            <p:cNvPr id="239" name="Google Shape;239;p27"/>
            <p:cNvSpPr/>
            <p:nvPr/>
          </p:nvSpPr>
          <p:spPr>
            <a:xfrm>
              <a:off x="997490" y="2448"/>
              <a:ext cx="2363746" cy="1418247"/>
            </a:xfrm>
            <a:prstGeom prst="roundRect">
              <a:avLst>
                <a:gd name="adj" fmla="val 10000"/>
              </a:avLst>
            </a:prstGeom>
            <a:solidFill>
              <a:srgbClr val="00AF3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 txBox="1"/>
            <p:nvPr/>
          </p:nvSpPr>
          <p:spPr>
            <a:xfrm>
              <a:off x="1039029" y="43987"/>
              <a:ext cx="2280668" cy="1335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Keeper contacts tag supplier to order GB tags for export</a:t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3467991" y="418467"/>
              <a:ext cx="703624" cy="58620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D3AD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 txBox="1"/>
            <p:nvPr/>
          </p:nvSpPr>
          <p:spPr>
            <a:xfrm>
              <a:off x="3467991" y="535709"/>
              <a:ext cx="527761" cy="351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4306735" y="2448"/>
              <a:ext cx="2363746" cy="1418247"/>
            </a:xfrm>
            <a:prstGeom prst="roundRect">
              <a:avLst>
                <a:gd name="adj" fmla="val 10000"/>
              </a:avLst>
            </a:prstGeom>
            <a:solidFill>
              <a:srgbClr val="00AF3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 txBox="1"/>
            <p:nvPr/>
          </p:nvSpPr>
          <p:spPr>
            <a:xfrm>
              <a:off x="4348274" y="43987"/>
              <a:ext cx="2280668" cy="1335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Tag supplier asks if GB tags are for existing tagged or new  born cattle, sheep, goats or for pigs</a:t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6777236" y="418467"/>
              <a:ext cx="703624" cy="58620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D3AD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 txBox="1"/>
            <p:nvPr/>
          </p:nvSpPr>
          <p:spPr>
            <a:xfrm>
              <a:off x="6777236" y="535709"/>
              <a:ext cx="527761" cy="351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7615980" y="2448"/>
              <a:ext cx="2363746" cy="1418247"/>
            </a:xfrm>
            <a:prstGeom prst="roundRect">
              <a:avLst>
                <a:gd name="adj" fmla="val 10000"/>
              </a:avLst>
            </a:prstGeom>
            <a:solidFill>
              <a:srgbClr val="00AF3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 txBox="1"/>
            <p:nvPr/>
          </p:nvSpPr>
          <p:spPr>
            <a:xfrm>
              <a:off x="7657519" y="43987"/>
              <a:ext cx="2280668" cy="1335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Supplier prints / produces the GB tag/s</a:t>
              </a: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 rot="5400000">
              <a:off x="8446042" y="1586158"/>
              <a:ext cx="703624" cy="58620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D3AD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 txBox="1"/>
            <p:nvPr/>
          </p:nvSpPr>
          <p:spPr>
            <a:xfrm>
              <a:off x="8621992" y="1527451"/>
              <a:ext cx="351725" cy="527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7615980" y="2366195"/>
              <a:ext cx="2363746" cy="1418247"/>
            </a:xfrm>
            <a:prstGeom prst="roundRect">
              <a:avLst>
                <a:gd name="adj" fmla="val 10000"/>
              </a:avLst>
            </a:prstGeom>
            <a:solidFill>
              <a:srgbClr val="00AF3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 txBox="1"/>
            <p:nvPr/>
          </p:nvSpPr>
          <p:spPr>
            <a:xfrm>
              <a:off x="7657519" y="2407734"/>
              <a:ext cx="2280668" cy="1335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Posts  / couriers to arrive promptly in the normal way</a:t>
              </a: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 rot="10800000">
              <a:off x="6805601" y="2782214"/>
              <a:ext cx="703624" cy="58620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D3AD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 txBox="1"/>
            <p:nvPr/>
          </p:nvSpPr>
          <p:spPr>
            <a:xfrm>
              <a:off x="6981464" y="2899456"/>
              <a:ext cx="527761" cy="351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4306735" y="2366195"/>
              <a:ext cx="2363746" cy="1418247"/>
            </a:xfrm>
            <a:prstGeom prst="roundRect">
              <a:avLst>
                <a:gd name="adj" fmla="val 10000"/>
              </a:avLst>
            </a:prstGeom>
            <a:solidFill>
              <a:srgbClr val="00AF3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 txBox="1"/>
            <p:nvPr/>
          </p:nvSpPr>
          <p:spPr>
            <a:xfrm>
              <a:off x="4348274" y="2407734"/>
              <a:ext cx="2280668" cy="1335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Keeper / exporter   applies GB tag/s</a:t>
              </a: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 rot="10800000">
              <a:off x="3496356" y="2782214"/>
              <a:ext cx="703624" cy="58620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D3AD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 txBox="1"/>
            <p:nvPr/>
          </p:nvSpPr>
          <p:spPr>
            <a:xfrm>
              <a:off x="3672219" y="2899456"/>
              <a:ext cx="527761" cy="351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997490" y="2366195"/>
              <a:ext cx="2363746" cy="1418247"/>
            </a:xfrm>
            <a:prstGeom prst="roundRect">
              <a:avLst>
                <a:gd name="adj" fmla="val 10000"/>
              </a:avLst>
            </a:prstGeom>
            <a:solidFill>
              <a:srgbClr val="00AF3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 txBox="1"/>
            <p:nvPr/>
          </p:nvSpPr>
          <p:spPr>
            <a:xfrm>
              <a:off x="1039029" y="2407734"/>
              <a:ext cx="2280668" cy="1335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Keeper / exporter records that in their holding register</a:t>
              </a:r>
              <a:endParaRPr sz="17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7"/>
            <p:cNvSpPr/>
            <p:nvPr/>
          </p:nvSpPr>
          <p:spPr>
            <a:xfrm rot="5400000">
              <a:off x="1827551" y="3949905"/>
              <a:ext cx="703624" cy="58620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D3AD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 txBox="1"/>
            <p:nvPr/>
          </p:nvSpPr>
          <p:spPr>
            <a:xfrm>
              <a:off x="2003501" y="3891198"/>
              <a:ext cx="351725" cy="527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997490" y="4729941"/>
              <a:ext cx="2363746" cy="1418247"/>
            </a:xfrm>
            <a:prstGeom prst="roundRect">
              <a:avLst>
                <a:gd name="adj" fmla="val 10000"/>
              </a:avLst>
            </a:prstGeom>
            <a:solidFill>
              <a:srgbClr val="00AF3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 txBox="1"/>
            <p:nvPr/>
          </p:nvSpPr>
          <p:spPr>
            <a:xfrm>
              <a:off x="1039029" y="4771480"/>
              <a:ext cx="2280668" cy="1335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Movement to export recorded / reported in the usual way</a:t>
              </a: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3482511" y="5145961"/>
              <a:ext cx="674585" cy="58620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D3AD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 txBox="1"/>
            <p:nvPr/>
          </p:nvSpPr>
          <p:spPr>
            <a:xfrm>
              <a:off x="3482511" y="5263203"/>
              <a:ext cx="498722" cy="351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4306735" y="4729941"/>
              <a:ext cx="2363746" cy="1418247"/>
            </a:xfrm>
            <a:prstGeom prst="roundRect">
              <a:avLst>
                <a:gd name="adj" fmla="val 10000"/>
              </a:avLst>
            </a:prstGeom>
            <a:solidFill>
              <a:srgbClr val="00AF3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 txBox="1"/>
            <p:nvPr/>
          </p:nvSpPr>
          <p:spPr>
            <a:xfrm>
              <a:off x="4348274" y="4771480"/>
              <a:ext cx="2280668" cy="1335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GB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Export Health certificate completed and signed by OV</a:t>
              </a:r>
              <a:endParaRPr/>
            </a:p>
          </p:txBody>
        </p:sp>
      </p:grpSp>
      <p:sp>
        <p:nvSpPr>
          <p:cNvPr id="269" name="Google Shape;269;p27"/>
          <p:cNvSpPr txBox="1"/>
          <p:nvPr/>
        </p:nvSpPr>
        <p:spPr>
          <a:xfrm>
            <a:off x="7801128" y="6827006"/>
            <a:ext cx="43315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Process est. 3-6 days depending on speed of tag production and post/courier service, etc. </a:t>
            </a:r>
            <a:endParaRPr/>
          </a:p>
        </p:txBody>
      </p:sp>
      <p:pic>
        <p:nvPicPr>
          <p:cNvPr id="270" name="Google Shape;27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648" y="587826"/>
            <a:ext cx="1165342" cy="59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ra-powerpoint-template-3">
  <a:themeElements>
    <a:clrScheme name="Defra palette">
      <a:dk1>
        <a:srgbClr val="000000"/>
      </a:dk1>
      <a:lt1>
        <a:srgbClr val="FFFFFF"/>
      </a:lt1>
      <a:dk2>
        <a:srgbClr val="00B050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007BC4"/>
      </a:hlink>
      <a:folHlink>
        <a:srgbClr val="6D30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d1117845-93f6-4da3-abaa-fcb4fa669c78" ContentTypeId="0x010100A5BF1C78D9F64B679A5EBDE1C6598EBC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401361b24e474cb011be6eb76c0e76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k85d23755b3a46b5a51451cf336b2e9b xmlns="662745e8-e224-48e8-a2e3-254862b8c2f5">
      <Terms xmlns="http://schemas.microsoft.com/office/infopath/2007/PartnerControls"/>
    </k85d23755b3a46b5a51451cf336b2e9b>
    <TaxCatchAllLabel xmlns="662745e8-e224-48e8-a2e3-254862b8c2f5"/>
    <dlc_EmailSubject xmlns="4a1309aa-6465-46ff-a0c7-bd0c70d98d8d" xsi:nil="true"/>
    <dlc_EmailTo xmlns="4a1309aa-6465-46ff-a0c7-bd0c70d98d8d" xsi:nil="true"/>
    <Topic xmlns="662745e8-e224-48e8-a2e3-254862b8c2f5">Work Stream Account Management</Topic>
    <HOMigrated xmlns="662745e8-e224-48e8-a2e3-254862b8c2f5">false</HOMigrated>
    <ddeb1fd0a9ad4436a96525d34737dc44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Defra Group</TermName>
          <TermId xmlns="http://schemas.microsoft.com/office/infopath/2007/PartnerControls">0867f7b3-e76e-40ca-bb1f-5ba341a49230</TermId>
        </TermInfo>
      </Terms>
    </ddeb1fd0a9ad4436a96525d34737dc44>
    <bcb1675984d34ae3a1ed6b6e433c98de xmlns="4a1309aa-6465-46ff-a0c7-bd0c70d98d8d">
      <Terms xmlns="http://schemas.microsoft.com/office/infopath/2007/PartnerControls"/>
    </bcb1675984d34ae3a1ed6b6e433c98de>
    <lae2bfa7b6474897ab4a53f76ea236c7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TaxCatchAll xmlns="662745e8-e224-48e8-a2e3-254862b8c2f5">
      <Value>6</Value>
      <Value>10</Value>
      <Value>9</Value>
      <Value>8</Value>
      <Value>7</Value>
    </TaxCatchAll>
    <dlc_EmailCC xmlns="4a1309aa-6465-46ff-a0c7-bd0c70d98d8d" xsi:nil="true"/>
    <dlc_EmailSentUTC xmlns="4a1309aa-6465-46ff-a0c7-bd0c70d98d8d" xsi:nil="true"/>
    <fe59e9859d6a491389c5b03567f5dda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Core Defra</TermName>
          <TermId xmlns="http://schemas.microsoft.com/office/infopath/2007/PartnerControls">026223dd-2e56-4615-868d-7c5bfd566810</TermId>
        </TermInfo>
      </Terms>
    </fe59e9859d6a491389c5b03567f5dda5>
    <peb8f3fab875401ca34a9f28cac46400 xmlns="4a1309aa-6465-46ff-a0c7-bd0c70d98d8d">
      <Terms xmlns="http://schemas.microsoft.com/office/infopath/2007/PartnerControls"/>
    </peb8f3fab875401ca34a9f28cac46400>
    <dlc_EmailFrom xmlns="4a1309aa-6465-46ff-a0c7-bd0c70d98d8d" xsi:nil="true"/>
    <Team xmlns="662745e8-e224-48e8-a2e3-254862b8c2f5">EU Exit Comms</Team>
    <dlc_EmailReceivedUTC xmlns="4a1309aa-6465-46ff-a0c7-bd0c70d98d8d" xsi:nil="true"/>
    <n7493b4506bf40e28c373b1e51a3344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ff0485df-0575-416f-802f-e999165821b7</TermId>
        </TermInfo>
      </Terms>
    </n7493b4506bf40e28c373b1e51a33445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efra document" ma:contentTypeID="0x010100A5BF1C78D9F64B679A5EBDE1C6598EBC0100609E1A4ECA15B54080C71211F7B28CA1" ma:contentTypeVersion="74" ma:contentTypeDescription="new Document or upload" ma:contentTypeScope="" ma:versionID="8cf84b2f2db41c5ba23838e0ecacd994">
  <xsd:schema xmlns:xsd="http://www.w3.org/2001/XMLSchema" xmlns:xs="http://www.w3.org/2001/XMLSchema" xmlns:p="http://schemas.microsoft.com/office/2006/metadata/properties" xmlns:ns2="4a1309aa-6465-46ff-a0c7-bd0c70d98d8d" xmlns:ns3="662745e8-e224-48e8-a2e3-254862b8c2f5" targetNamespace="http://schemas.microsoft.com/office/2006/metadata/properties" ma:root="true" ma:fieldsID="c8247dd75a61b9e297dd92ad0557a223" ns2:_="" ns3:_="">
    <xsd:import namespace="4a1309aa-6465-46ff-a0c7-bd0c70d98d8d"/>
    <xsd:import namespace="662745e8-e224-48e8-a2e3-254862b8c2f5"/>
    <xsd:element name="properties">
      <xsd:complexType>
        <xsd:sequence>
          <xsd:element name="documentManagement">
            <xsd:complexType>
              <xsd:all>
                <xsd:element ref="ns2:dlc_EmailSubject" minOccurs="0"/>
                <xsd:element ref="ns2:dlc_EmailTo" minOccurs="0"/>
                <xsd:element ref="ns2:dlc_EmailFrom" minOccurs="0"/>
                <xsd:element ref="ns2:dlc_EmailCC" minOccurs="0"/>
                <xsd:element ref="ns2:dlc_EmailSentUTC" minOccurs="0"/>
                <xsd:element ref="ns2:dlc_EmailReceivedUTC" minOccurs="0"/>
                <xsd:element ref="ns3:HOMigrated" minOccurs="0"/>
                <xsd:element ref="ns3:Team" minOccurs="0"/>
                <xsd:element ref="ns3:Topic" minOccurs="0"/>
                <xsd:element ref="ns3:ddeb1fd0a9ad4436a96525d34737dc44" minOccurs="0"/>
                <xsd:element ref="ns3:k85d23755b3a46b5a51451cf336b2e9b" minOccurs="0"/>
                <xsd:element ref="ns3:fe59e9859d6a491389c5b03567f5dda5" minOccurs="0"/>
                <xsd:element ref="ns3:n7493b4506bf40e28c373b1e51a33445" minOccurs="0"/>
                <xsd:element ref="ns3:TaxCatchAllLabel" minOccurs="0"/>
                <xsd:element ref="ns3:cf401361b24e474cb011be6eb76c0e76" minOccurs="0"/>
                <xsd:element ref="ns2:bcb1675984d34ae3a1ed6b6e433c98de" minOccurs="0"/>
                <xsd:element ref="ns3:lae2bfa7b6474897ab4a53f76ea236c7" minOccurs="0"/>
                <xsd:element ref="ns2:peb8f3fab875401ca34a9f28cac4640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309aa-6465-46ff-a0c7-bd0c70d98d8d" elementFormDefault="qualified">
    <xsd:import namespace="http://schemas.microsoft.com/office/2006/documentManagement/types"/>
    <xsd:import namespace="http://schemas.microsoft.com/office/infopath/2007/PartnerControls"/>
    <xsd:element name="dlc_EmailSubject" ma:index="4" nillable="true" ma:displayName="Subject" ma:internalName="dlc_EmailSubject" ma:readOnly="false">
      <xsd:simpleType>
        <xsd:restriction base="dms:Note"/>
      </xsd:simpleType>
    </xsd:element>
    <xsd:element name="dlc_EmailTo" ma:index="5" nillable="true" ma:displayName="To" ma:internalName="dlc_EmailTo" ma:readOnly="false">
      <xsd:simpleType>
        <xsd:restriction base="dms:Note"/>
      </xsd:simpleType>
    </xsd:element>
    <xsd:element name="dlc_EmailFrom" ma:index="6" nillable="true" ma:displayName="From" ma:internalName="dlc_EmailFrom" ma:readOnly="false">
      <xsd:simpleType>
        <xsd:restriction base="dms:Text">
          <xsd:maxLength value="255"/>
        </xsd:restriction>
      </xsd:simpleType>
    </xsd:element>
    <xsd:element name="dlc_EmailCC" ma:index="7" nillable="true" ma:displayName="CC" ma:internalName="dlc_EmailCC" ma:readOnly="false">
      <xsd:simpleType>
        <xsd:restriction base="dms:Note">
          <xsd:maxLength value="255"/>
        </xsd:restriction>
      </xsd:simpleType>
    </xsd:element>
    <xsd:element name="dlc_EmailSentUTC" ma:index="8" nillable="true" ma:displayName="Date Sent" ma:format="DateTime" ma:internalName="dlc_EmailSentUTC" ma:readOnly="false">
      <xsd:simpleType>
        <xsd:restriction base="dms:DateTime"/>
      </xsd:simpleType>
    </xsd:element>
    <xsd:element name="dlc_EmailReceivedUTC" ma:index="9" nillable="true" ma:displayName="Date Received" ma:format="DateTime" ma:internalName="dlc_EmailReceivedUTC" ma:readOnly="false">
      <xsd:simpleType>
        <xsd:restriction base="dms:DateTime"/>
      </xsd:simpleType>
    </xsd:element>
    <xsd:element name="bcb1675984d34ae3a1ed6b6e433c98de" ma:index="31" nillable="true" ma:taxonomy="true" ma:internalName="bcb1675984d34ae3a1ed6b6e433c98de" ma:taxonomyFieldName="Directorate" ma:displayName="Directorate" ma:readOnly="false" ma:fieldId="{bcb16759-84d3-4ae3-a1ed-6b6e433c98de}" ma:sspId="d1117845-93f6-4da3-abaa-fcb4fa669c78" ma:termSetId="a3042207-bc74-4e42-93b3-dbb4e6115b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b8f3fab875401ca34a9f28cac46400" ma:index="33" nillable="true" ma:taxonomy="true" ma:internalName="peb8f3fab875401ca34a9f28cac46400" ma:taxonomyFieldName="SecurityClassification" ma:displayName="SecurityClassification" ma:readOnly="false" ma:fieldId="{9eb8f3fa-b875-401c-a34a-9f28cac46400}" ma:sspId="d1117845-93f6-4da3-abaa-fcb4fa669c78" ma:termSetId="cb8bbbf2-2a11-43af-a18e-40ed7c8e4b1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HOMigrated" ma:index="15" nillable="true" ma:displayName="Migrated" ma:default="0" ma:internalName="HOMigrated">
      <xsd:simpleType>
        <xsd:restriction base="dms:Boolean"/>
      </xsd:simpleType>
    </xsd:element>
    <xsd:element name="Team" ma:index="17" nillable="true" ma:displayName="Team" ma:default="EU Exit Comms" ma:internalName="Team">
      <xsd:simpleType>
        <xsd:restriction base="dms:Text"/>
      </xsd:simpleType>
    </xsd:element>
    <xsd:element name="Topic" ma:index="18" nillable="true" ma:displayName="Topic" ma:default="Work Stream Account Management" ma:internalName="Topic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readOnly="false" ma:default="9;#Internal Defra Group|0867f7b3-e76e-40ca-bb1f-5ba341a49230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85d23755b3a46b5a51451cf336b2e9b" ma:index="22" nillable="true" ma:taxonomy="true" ma:internalName="k85d23755b3a46b5a51451cf336b2e9b" ma:taxonomyFieldName="InformationType" ma:displayName="Information Type" ma:readOnly="fals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readOnly="false" ma:default="8;#Core Defra|026223dd-2e56-4615-868d-7c5bfd566810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24" nillable="true" ma:taxonomy="true" ma:internalName="n7493b4506bf40e28c373b1e51a33445" ma:taxonomyFieldName="HOSiteType" ma:displayName="Site type" ma:readOnly="false" ma:default="10;#Team|ff0485df-0575-416f-802f-e999165821b7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6" nillable="true" ma:displayName="Taxonomy Catch All Column1" ma:hidden="true" ma:list="{9708bd05-4cce-4db1-a679-ece2f3994000}" ma:internalName="TaxCatchAllLabel" ma:readOnly="false" ma:showField="CatchAllDataLabel" ma:web="4a1309aa-6465-46ff-a0c7-bd0c70d98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28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e2bfa7b6474897ab4a53f76ea236c7" ma:index="32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4" nillable="true" ma:displayName="Taxonomy Catch All Column" ma:hidden="true" ma:list="{9708bd05-4cce-4db1-a679-ece2f3994000}" ma:internalName="TaxCatchAll" ma:readOnly="false" ma:showField="CatchAllData" ma:web="4a1309aa-6465-46ff-a0c7-bd0c70d98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F90D07-3F50-446B-9ADA-C5590723EFB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C20E387-478A-4202-BB0C-141F2D48A303}">
  <ds:schemaRefs>
    <ds:schemaRef ds:uri="4a1309aa-6465-46ff-a0c7-bd0c70d98d8d"/>
    <ds:schemaRef ds:uri="662745e8-e224-48e8-a2e3-254862b8c2f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5ECCEE-284C-4A99-835B-B82C7D612A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DC0F2AE-85E0-4568-9899-84834B3E1BE5}">
  <ds:schemaRefs>
    <ds:schemaRef ds:uri="4a1309aa-6465-46ff-a0c7-bd0c70d98d8d"/>
    <ds:schemaRef ds:uri="662745e8-e224-48e8-a2e3-254862b8c2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A3 Paper (297x420 mm)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Noto Sans Symbols</vt:lpstr>
      <vt:lpstr>defra-powerpoint-template-3</vt:lpstr>
      <vt:lpstr>Information for livestock stakeholders  Livestock exports or movements to the EU and Northern Ireland from Great Britain from 2021 – changes to the country code   displayed on livestock ear tags </vt:lpstr>
      <vt:lpstr>ID tags for livestock moved from GB to the EU or Northern Ireland (Options from 1 January 2021) </vt:lpstr>
      <vt:lpstr>Options from 1 January 2021</vt:lpstr>
      <vt:lpstr>Sheep – already identified with a UK tag pair</vt:lpstr>
      <vt:lpstr>PowerPoint Presentation</vt:lpstr>
      <vt:lpstr>PowerPoint Presentation</vt:lpstr>
      <vt:lpstr>PowerPoint Presentation</vt:lpstr>
      <vt:lpstr>PowerPoint Presentation</vt:lpstr>
      <vt:lpstr>Ordering GB tags – Process</vt:lpstr>
      <vt:lpstr>How will exports and movements from Scotland, Wales and Northern Ireland be identified?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for livestock stakeholders  Livestock movements to the EU from Great Britain from 2021 – changes to the country code   displayed on livestock ear tags</dc:title>
  <dc:creator>Parsonage, Fred (Defra)</dc:creator>
  <cp:lastModifiedBy>Baker1, Jonathan (DEFRA)</cp:lastModifiedBy>
  <cp:revision>2</cp:revision>
  <dcterms:modified xsi:type="dcterms:W3CDTF">2020-11-25T12:01:11Z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0x010100A5BF1C78D9F64B679A5EBDE1C6598EBC0100609E1A4ECA15B54080C71211F7B28CA1</vt:lpwstr>
  </property>
  <property fmtid="{D5CDD505-2E9C-101B-9397-08002B2CF9AE}" pid="3" name="HOGovernmentSecurityClassification">
    <vt:lpwstr>6;#Official|14c80daa-741b-422c-9722-f71693c9ede4</vt:lpwstr>
  </property>
  <property fmtid="{D5CDD505-2E9C-101B-9397-08002B2CF9AE}" pid="4" name="SecurityClassification">
    <vt:lpwstr/>
  </property>
  <property fmtid="{D5CDD505-2E9C-101B-9397-08002B2CF9AE}" pid="5" name="OrganisationalUnit">
    <vt:lpwstr>8;#Core Defra|026223dd-2e56-4615-868d-7c5bfd566810</vt:lpwstr>
  </property>
  <property fmtid="{D5CDD505-2E9C-101B-9397-08002B2CF9AE}" pid="6" name="Directorate">
    <vt:lpwstr/>
  </property>
  <property fmtid="{D5CDD505-2E9C-101B-9397-08002B2CF9AE}" pid="7" name="HOCopyrightLevel">
    <vt:lpwstr>7;#Crown|69589897-2828-4761-976e-717fd8e631c9</vt:lpwstr>
  </property>
  <property fmtid="{D5CDD505-2E9C-101B-9397-08002B2CF9AE}" pid="8" name="HOSiteType">
    <vt:lpwstr>10;#Team|ff0485df-0575-416f-802f-e999165821b7</vt:lpwstr>
  </property>
  <property fmtid="{D5CDD505-2E9C-101B-9397-08002B2CF9AE}" pid="9" name="InformationType">
    <vt:lpwstr/>
  </property>
  <property fmtid="{D5CDD505-2E9C-101B-9397-08002B2CF9AE}" pid="10" name="Distribution">
    <vt:lpwstr>9;#Internal Defra Group|0867f7b3-e76e-40ca-bb1f-5ba341a49230</vt:lpwstr>
  </property>
</Properties>
</file>